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7" r:id="rId2"/>
    <p:sldId id="278" r:id="rId3"/>
    <p:sldId id="363" r:id="rId4"/>
    <p:sldId id="358" r:id="rId5"/>
    <p:sldId id="403" r:id="rId6"/>
    <p:sldId id="404" r:id="rId7"/>
    <p:sldId id="401" r:id="rId8"/>
    <p:sldId id="406" r:id="rId9"/>
    <p:sldId id="408" r:id="rId10"/>
    <p:sldId id="416" r:id="rId11"/>
    <p:sldId id="317" r:id="rId12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08004" indent="-15088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816008" indent="-3017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224013" indent="-4526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632017" indent="-6035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1285614" algn="l" defTabSz="257123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1542737" algn="l" defTabSz="257123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1799860" algn="l" defTabSz="257123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2056982" algn="l" defTabSz="257123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8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D6800"/>
    <a:srgbClr val="0E6F01"/>
    <a:srgbClr val="E9E9E9"/>
    <a:srgbClr val="0000CC"/>
    <a:srgbClr val="000066"/>
    <a:srgbClr val="4A2E12"/>
    <a:srgbClr val="F0020A"/>
    <a:srgbClr val="1D17E6"/>
    <a:srgbClr val="F9E54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3662"/>
    <p:restoredTop sz="91223" autoAdjust="0"/>
  </p:normalViewPr>
  <p:slideViewPr>
    <p:cSldViewPr>
      <p:cViewPr>
        <p:scale>
          <a:sx n="92" d="100"/>
          <a:sy n="92" d="100"/>
        </p:scale>
        <p:origin x="-1771" y="-701"/>
      </p:cViewPr>
      <p:guideLst>
        <p:guide orient="horz" pos="208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66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DD41E-508C-7A4A-961E-AA0A73CADC56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CC23A-906A-8247-A8B7-7F69F9291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04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BE9D1BC-700A-F24D-A9F6-E8C068182623}" type="datetimeFigureOut">
              <a:rPr lang="en-US"/>
              <a:pPr>
                <a:defRPr/>
              </a:pPr>
              <a:t>3/6/2017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058C469-F4A9-3A4F-BF0D-449113063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16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08004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1600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22401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632017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040784" algn="l" defTabSz="8163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48941" algn="l" defTabSz="8163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57097" algn="l" defTabSz="8163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65254" algn="l" defTabSz="81631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909A8-90F6-FF4C-B7E6-7480C53E61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7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kern="1200" baseline="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909A8-90F6-FF4C-B7E6-7480C53E617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909A8-90F6-FF4C-B7E6-7480C53E617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60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58C469-F4A9-3A4F-BF0D-449113063EE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21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b="1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(CS) cell growth and survival </a:t>
            </a:r>
            <a:r>
              <a:rPr lang="en-US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(genes involved in the cell cycle),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(CF) cell fate </a:t>
            </a:r>
            <a:r>
              <a:rPr lang="en-US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(genes involved in cellular differentiation)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(GM)</a:t>
            </a:r>
            <a:r>
              <a:rPr lang="en-US" sz="1100" b="1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US" sz="1100" b="1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genome maintenance </a:t>
            </a:r>
            <a:r>
              <a:rPr lang="en-US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(mostly DNA repair genes). </a:t>
            </a:r>
            <a:endParaRPr lang="en-US" dirty="0" smtClean="0"/>
          </a:p>
          <a:p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58C469-F4A9-3A4F-BF0D-449113063EE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381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58C469-F4A9-3A4F-BF0D-449113063EE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65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58C469-F4A9-3A4F-BF0D-449113063EE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998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58C469-F4A9-3A4F-BF0D-449113063EE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235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AAE14-1E47-4259-9425-BBE9EC8050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27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glow rad="101600">
                    <a:schemeClr val="bg1">
                      <a:alpha val="50000"/>
                    </a:schemeClr>
                  </a:glo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04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57168" indent="-257168">
              <a:buFont typeface="Arial" panose="020B0604020202020204" pitchFamily="34" charset="0"/>
              <a:buChar char="•"/>
              <a:defRPr/>
            </a:lvl1pPr>
            <a:lvl4pPr>
              <a:defRPr baseline="0">
                <a:solidFill>
                  <a:srgbClr val="4A2E12"/>
                </a:solidFill>
                <a:effectLst>
                  <a:outerShdw blurRad="190500" dist="101600" dir="2700000" algn="tl" rotWithShape="0">
                    <a:srgbClr val="000000">
                      <a:alpha val="20000"/>
                    </a:srgbClr>
                  </a:outerShdw>
                </a:effectLst>
                <a:latin typeface="Helvetica" panose="020B0604020202020204" pitchFamily="34" charset="0"/>
              </a:defRPr>
            </a:lvl4pPr>
            <a:lvl5pPr>
              <a:defRPr baseline="0">
                <a:solidFill>
                  <a:srgbClr val="4A2E12"/>
                </a:solidFill>
                <a:effectLst>
                  <a:outerShdw blurRad="190500" dist="101600" dir="2700000" algn="tl" rotWithShape="0">
                    <a:srgbClr val="000000">
                      <a:alpha val="20000"/>
                    </a:srgbClr>
                  </a:outerShdw>
                </a:effectLst>
                <a:latin typeface="Helvetica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829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155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09600" y="1428750"/>
            <a:ext cx="3749040" cy="3106674"/>
          </a:xfrm>
        </p:spPr>
        <p:txBody>
          <a:bodyPr/>
          <a:lstStyle>
            <a:lvl3pPr>
              <a:defRPr baseline="0"/>
            </a:lvl3pPr>
            <a:lvl4pPr>
              <a:defRPr baseline="0">
                <a:solidFill>
                  <a:srgbClr val="4A2E12"/>
                </a:solidFill>
                <a:latin typeface="Helvetica" panose="020B0604020202020204" pitchFamily="34" charset="0"/>
              </a:defRPr>
            </a:lvl4pPr>
            <a:lvl5pPr>
              <a:defRPr baseline="0">
                <a:solidFill>
                  <a:srgbClr val="4A2E12"/>
                </a:solidFill>
                <a:latin typeface="Helvetica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4785360" y="1428750"/>
            <a:ext cx="3749040" cy="3106674"/>
          </a:xfrm>
        </p:spPr>
        <p:txBody>
          <a:bodyPr/>
          <a:lstStyle>
            <a:lvl4pPr>
              <a:defRPr baseline="0">
                <a:solidFill>
                  <a:srgbClr val="4A2E12"/>
                </a:solidFill>
                <a:latin typeface="Helvetica" panose="020B0604020202020204" pitchFamily="34" charset="0"/>
              </a:defRPr>
            </a:lvl4pPr>
            <a:lvl5pPr>
              <a:defRPr baseline="0">
                <a:solidFill>
                  <a:srgbClr val="4A2E12"/>
                </a:solidFill>
                <a:latin typeface="Helvetica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85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0"/>
            <a:ext cx="7924800" cy="857250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914400" y="2857500"/>
            <a:ext cx="7315200" cy="6858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8988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878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85851"/>
            <a:ext cx="4038600" cy="342900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85851"/>
            <a:ext cx="4038600" cy="342900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6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abianbackground_DT_1920x1080_darkerA.jpg"/>
          <p:cNvPicPr>
            <a:picLocks noChangeAspect="1"/>
          </p:cNvPicPr>
          <p:nvPr userDrawn="1"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0"/>
            <a:ext cx="9143107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400050"/>
            <a:ext cx="79248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1633" tIns="40817" rIns="81633" bIns="408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406424"/>
            <a:ext cx="7924800" cy="310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1633" tIns="40817" rIns="81633" bIns="408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</a:t>
            </a:r>
            <a:r>
              <a:rPr lang="en-US" dirty="0" smtClean="0"/>
              <a:t>level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2" y="4572000"/>
            <a:ext cx="3062601" cy="5095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100" b="1" i="0" kern="1200" spc="42">
          <a:solidFill>
            <a:schemeClr val="tx1">
              <a:lumMod val="85000"/>
              <a:lumOff val="15000"/>
            </a:schemeClr>
          </a:solidFill>
          <a:effectLst>
            <a:glow rad="101600">
              <a:schemeClr val="bg1">
                <a:alpha val="50000"/>
              </a:schemeClr>
            </a:glow>
          </a:effectLst>
          <a:latin typeface="Helvetica"/>
          <a:ea typeface="ＭＳ Ｐゴシック" charset="0"/>
          <a:cs typeface="Helvetica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bg1"/>
          </a:solidFill>
          <a:latin typeface="Lucida Sans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bg1"/>
          </a:solidFill>
          <a:latin typeface="Lucida Sans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bg1"/>
          </a:solidFill>
          <a:latin typeface="Lucida Sans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bg1"/>
          </a:solidFill>
          <a:latin typeface="Lucida Sans" charset="0"/>
          <a:ea typeface="ＭＳ Ｐゴシック" charset="0"/>
        </a:defRPr>
      </a:lvl5pPr>
      <a:lvl6pPr marL="306117" algn="ctr" rtl="0" fontAlgn="base">
        <a:spcBef>
          <a:spcPct val="0"/>
        </a:spcBef>
        <a:spcAft>
          <a:spcPct val="0"/>
        </a:spcAft>
        <a:defRPr sz="2850" b="1">
          <a:solidFill>
            <a:schemeClr val="tx1"/>
          </a:solidFill>
          <a:latin typeface="Lucida Sans" charset="0"/>
          <a:ea typeface="ＭＳ Ｐゴシック" charset="0"/>
        </a:defRPr>
      </a:lvl6pPr>
      <a:lvl7pPr marL="612236" algn="ctr" rtl="0" fontAlgn="base">
        <a:spcBef>
          <a:spcPct val="0"/>
        </a:spcBef>
        <a:spcAft>
          <a:spcPct val="0"/>
        </a:spcAft>
        <a:defRPr sz="2850" b="1">
          <a:solidFill>
            <a:schemeClr val="tx1"/>
          </a:solidFill>
          <a:latin typeface="Lucida Sans" charset="0"/>
          <a:ea typeface="ＭＳ Ｐゴシック" charset="0"/>
        </a:defRPr>
      </a:lvl7pPr>
      <a:lvl8pPr marL="918353" algn="ctr" rtl="0" fontAlgn="base">
        <a:spcBef>
          <a:spcPct val="0"/>
        </a:spcBef>
        <a:spcAft>
          <a:spcPct val="0"/>
        </a:spcAft>
        <a:defRPr sz="2850" b="1">
          <a:solidFill>
            <a:schemeClr val="tx1"/>
          </a:solidFill>
          <a:latin typeface="Lucida Sans" charset="0"/>
          <a:ea typeface="ＭＳ Ｐゴシック" charset="0"/>
        </a:defRPr>
      </a:lvl8pPr>
      <a:lvl9pPr marL="1224470" algn="ctr" rtl="0" fontAlgn="base">
        <a:spcBef>
          <a:spcPct val="0"/>
        </a:spcBef>
        <a:spcAft>
          <a:spcPct val="0"/>
        </a:spcAft>
        <a:defRPr sz="2850" b="1">
          <a:solidFill>
            <a:schemeClr val="tx1"/>
          </a:solidFill>
          <a:latin typeface="Lucida Sans" charset="0"/>
          <a:ea typeface="ＭＳ Ｐゴシック" charset="0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b="0" i="0" kern="1200">
          <a:solidFill>
            <a:srgbClr val="4A2E12"/>
          </a:solidFill>
          <a:effectLst>
            <a:outerShdw blurRad="190500" dist="101600" dir="2700000" algn="tl" rotWithShape="0">
              <a:srgbClr val="000000">
                <a:alpha val="20000"/>
              </a:srgbClr>
            </a:outerShdw>
          </a:effectLst>
          <a:latin typeface="Helvetica"/>
          <a:ea typeface="ＭＳ Ｐゴシック" charset="0"/>
          <a:cs typeface="Helvetica"/>
        </a:defRPr>
      </a:lvl1pPr>
      <a:lvl2pPr marL="496837" indent="-19083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50" b="0" i="0" kern="1200">
          <a:solidFill>
            <a:srgbClr val="4A2E12"/>
          </a:solidFill>
          <a:effectLst>
            <a:outerShdw blurRad="190500" dist="101600" dir="2700000" algn="tl" rotWithShape="0">
              <a:srgbClr val="000000">
                <a:alpha val="20000"/>
              </a:srgbClr>
            </a:outerShdw>
          </a:effectLst>
          <a:latin typeface="Helvetica"/>
          <a:ea typeface="ＭＳ Ｐゴシック" charset="0"/>
          <a:cs typeface="Helvetica"/>
        </a:defRPr>
      </a:lvl2pPr>
      <a:lvl3pPr marL="764673" indent="-152667" algn="l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–"/>
        <a:defRPr sz="1500" b="0" i="0" kern="1200">
          <a:solidFill>
            <a:srgbClr val="4A2E12"/>
          </a:solidFill>
          <a:effectLst>
            <a:outerShdw blurRad="190500" dist="101600" dir="2700000" algn="tl" rotWithShape="0">
              <a:srgbClr val="000000">
                <a:alpha val="20000"/>
              </a:srgbClr>
            </a:outerShdw>
          </a:effectLst>
          <a:latin typeface="Helvetica"/>
          <a:ea typeface="ＭＳ Ｐゴシック" charset="0"/>
          <a:cs typeface="Helvetica"/>
        </a:defRPr>
      </a:lvl3pPr>
      <a:lvl4pPr marL="1071345" indent="-15266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350" kern="1200">
          <a:solidFill>
            <a:srgbClr val="F9F4A7"/>
          </a:solidFill>
          <a:effectLst>
            <a:outerShdw blurRad="190500" dist="101600" dir="2700000" algn="tl" rotWithShape="0">
              <a:srgbClr val="000000">
                <a:alpha val="40000"/>
              </a:srgbClr>
            </a:outerShdw>
          </a:effectLst>
          <a:latin typeface="Lucida Sans"/>
          <a:ea typeface="ＭＳ Ｐゴシック" charset="0"/>
          <a:cs typeface="Lucida Sans"/>
        </a:defRPr>
      </a:lvl4pPr>
      <a:lvl5pPr marL="1377349" indent="-15266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350" kern="1200">
          <a:solidFill>
            <a:srgbClr val="F9F4A7"/>
          </a:solidFill>
          <a:effectLst>
            <a:outerShdw blurRad="190500" dist="101600" dir="2700000" algn="tl" rotWithShape="0">
              <a:srgbClr val="000000">
                <a:alpha val="40000"/>
              </a:srgbClr>
            </a:outerShdw>
          </a:effectLst>
          <a:latin typeface="Lucida Sans"/>
          <a:ea typeface="ＭＳ Ｐゴシック" charset="0"/>
          <a:cs typeface="Lucida Sans"/>
        </a:defRPr>
      </a:lvl5pPr>
      <a:lvl6pPr marL="1683647" indent="-153059" algn="l" defTabSz="612236" rtl="0" eaLnBrk="1" latinLnBrk="0" hangingPunct="1">
        <a:spcBef>
          <a:spcPct val="20000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989764" indent="-153059" algn="l" defTabSz="612236" rtl="0" eaLnBrk="1" latinLnBrk="0" hangingPunct="1">
        <a:spcBef>
          <a:spcPct val="20000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295883" indent="-153059" algn="l" defTabSz="612236" rtl="0" eaLnBrk="1" latinLnBrk="0" hangingPunct="1">
        <a:spcBef>
          <a:spcPct val="20000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02000" indent="-153059" algn="l" defTabSz="612236" rtl="0" eaLnBrk="1" latinLnBrk="0" hangingPunct="1">
        <a:spcBef>
          <a:spcPct val="20000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23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6117" algn="l" defTabSz="61223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12236" algn="l" defTabSz="61223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8353" algn="l" defTabSz="61223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24470" algn="l" defTabSz="61223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30588" algn="l" defTabSz="61223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36706" algn="l" defTabSz="61223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42824" algn="l" defTabSz="61223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48941" algn="l" defTabSz="61223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4315" y="285752"/>
            <a:ext cx="5829300" cy="1102519"/>
          </a:xfrm>
        </p:spPr>
        <p:txBody>
          <a:bodyPr>
            <a:noAutofit/>
          </a:bodyPr>
          <a:lstStyle/>
          <a:p>
            <a:r>
              <a:rPr lang="en-US" sz="2400" dirty="0">
                <a:effectLst/>
              </a:rPr>
              <a:t>Using Real Data to Engage Students in the Science Process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6131" y="1134923"/>
            <a:ext cx="5405668" cy="337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31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19696"/>
            <a:ext cx="4147006" cy="485421"/>
          </a:xfrm>
        </p:spPr>
        <p:txBody>
          <a:bodyPr>
            <a:noAutofit/>
          </a:bodyPr>
          <a:lstStyle/>
          <a:p>
            <a:r>
              <a:rPr lang="en-US" sz="1800" dirty="0" smtClean="0">
                <a:effectLst>
                  <a:glow rad="101600">
                    <a:schemeClr val="bg1">
                      <a:alpha val="50000"/>
                    </a:schemeClr>
                  </a:glow>
                  <a:outerShdw blurRad="190500" dist="101600" dir="2700000" algn="tl" rotWithShape="0">
                    <a:srgbClr val="000000">
                      <a:alpha val="20000"/>
                    </a:srgbClr>
                  </a:outerShdw>
                </a:effectLst>
                <a:latin typeface="+mj-lt"/>
              </a:rPr>
              <a:t>www.scienceintheclassroom.org</a:t>
            </a:r>
            <a:r>
              <a:rPr lang="en-US" sz="1800" dirty="0" smtClean="0">
                <a:effectLst>
                  <a:glow rad="101600">
                    <a:schemeClr val="bg1">
                      <a:alpha val="50000"/>
                    </a:schemeClr>
                  </a:glow>
                  <a:outerShdw blurRad="190500" dist="101600" dir="2700000" algn="tl" rotWithShape="0">
                    <a:srgbClr val="000000">
                      <a:alpha val="20000"/>
                    </a:srgbClr>
                  </a:outerShdw>
                </a:effectLst>
              </a:rPr>
              <a:t> </a:t>
            </a:r>
            <a:endParaRPr lang="en-US" sz="1800" dirty="0">
              <a:effectLst>
                <a:glow rad="101600">
                  <a:schemeClr val="bg1">
                    <a:alpha val="50000"/>
                  </a:schemeClr>
                </a:glow>
                <a:outerShdw blurRad="190500" dist="101600" dir="2700000" algn="tl" rotWithShape="0">
                  <a:srgbClr val="000000">
                    <a:alpha val="2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264" y="1617098"/>
            <a:ext cx="3696742" cy="1702598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9921" y="948145"/>
            <a:ext cx="4187852" cy="314088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415397" y="290333"/>
            <a:ext cx="5940202" cy="73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1633" tIns="40817" rIns="81633" bIns="40817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100" b="1" i="0" kern="1200" spc="42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01600">
                    <a:schemeClr val="bg1">
                      <a:alpha val="50000"/>
                    </a:schemeClr>
                  </a:glow>
                </a:effectLst>
                <a:latin typeface="Helvetica"/>
                <a:ea typeface="ＭＳ Ｐゴシック" charset="0"/>
                <a:cs typeface="Helvetica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5pPr>
            <a:lvl6pPr marL="306117" algn="ctr" rtl="0" fontAlgn="base">
              <a:spcBef>
                <a:spcPct val="0"/>
              </a:spcBef>
              <a:spcAft>
                <a:spcPct val="0"/>
              </a:spcAft>
              <a:defRPr sz="285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612236" algn="ctr" rtl="0" fontAlgn="base">
              <a:spcBef>
                <a:spcPct val="0"/>
              </a:spcBef>
              <a:spcAft>
                <a:spcPct val="0"/>
              </a:spcAft>
              <a:defRPr sz="285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918353" algn="ctr" rtl="0" fontAlgn="base">
              <a:spcBef>
                <a:spcPct val="0"/>
              </a:spcBef>
              <a:spcAft>
                <a:spcPct val="0"/>
              </a:spcAft>
              <a:defRPr sz="285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224470" algn="ctr" rtl="0" fontAlgn="base">
              <a:spcBef>
                <a:spcPct val="0"/>
              </a:spcBef>
              <a:spcAft>
                <a:spcPct val="0"/>
              </a:spcAft>
              <a:defRPr sz="285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r>
              <a:rPr lang="en-US" dirty="0" smtClean="0"/>
              <a:t>Annotated Paper &amp; Data Point</a:t>
            </a:r>
            <a:endParaRPr lang="en-US" dirty="0"/>
          </a:p>
        </p:txBody>
      </p:sp>
      <p:sp>
        <p:nvSpPr>
          <p:cNvPr id="9" name="Rectangle 8"/>
          <p:cNvSpPr txBox="1"/>
          <p:nvPr/>
        </p:nvSpPr>
        <p:spPr>
          <a:xfrm>
            <a:off x="4540099" y="4037200"/>
            <a:ext cx="4327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www.hhmi.org/biointeractive/data-points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0359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810679"/>
            <a:ext cx="5943600" cy="857250"/>
          </a:xfrm>
        </p:spPr>
        <p:txBody>
          <a:bodyPr/>
          <a:lstStyle/>
          <a:p>
            <a:r>
              <a:rPr lang="en-US" sz="2700" dirty="0"/>
              <a:t>Thank you for your attention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590830" y="418737"/>
            <a:ext cx="5943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61225" tIns="30613" rIns="61225" bIns="30613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i="0" kern="1200" spc="56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01600">
                    <a:schemeClr val="bg1">
                      <a:alpha val="50000"/>
                    </a:schemeClr>
                  </a:glow>
                </a:effectLst>
                <a:latin typeface="Helvetica"/>
                <a:ea typeface="ＭＳ Ｐゴシック" charset="0"/>
                <a:cs typeface="Helvetica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5pPr>
            <a:lvl6pPr marL="408167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816334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224501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632668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r>
              <a:rPr lang="en-US" sz="2700" dirty="0"/>
              <a:t>Questions?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737" y="1102444"/>
            <a:ext cx="4943791" cy="1577340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916018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00" y="163092"/>
            <a:ext cx="6783250" cy="477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57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143000"/>
            <a:ext cx="6858000" cy="3108426"/>
          </a:xfrm>
        </p:spPr>
        <p:txBody>
          <a:bodyPr/>
          <a:lstStyle/>
          <a:p>
            <a:pPr marL="0" indent="0" algn="ctr">
              <a:buNone/>
            </a:pPr>
            <a:r>
              <a:rPr lang="en-US" sz="4500" dirty="0"/>
              <a:t>1:2 men and 1:3 women will get cancer in </a:t>
            </a:r>
            <a:r>
              <a:rPr lang="en-US" sz="4500"/>
              <a:t>their lifetime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176051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your student hats on</a:t>
            </a:r>
            <a:r>
              <a:rPr lang="is-IS" dirty="0" smtClean="0"/>
              <a:t>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7179"/>
            <a:ext cx="8077200" cy="3543300"/>
          </a:xfrm>
        </p:spPr>
        <p:txBody>
          <a:bodyPr/>
          <a:lstStyle/>
          <a:p>
            <a:pPr marL="342892" indent="-342892" defTabSz="685783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 smtClean="0"/>
              <a:t>Write down what you know about cancer (1 min.)</a:t>
            </a:r>
          </a:p>
          <a:p>
            <a:pPr marL="342892" indent="-342892" defTabSz="685783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 smtClean="0"/>
              <a:t>Compare what you wrote with 2-3 people around you. (2-3 min.)</a:t>
            </a:r>
          </a:p>
          <a:p>
            <a:pPr marL="342892" indent="-342892" defTabSz="685783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 smtClean="0"/>
              <a:t>Be prepared to share one thing your group discussed</a:t>
            </a:r>
            <a:endParaRPr lang="en-US" dirty="0"/>
          </a:p>
        </p:txBody>
      </p:sp>
      <p:pic>
        <p:nvPicPr>
          <p:cNvPr id="5" name="Content Placeholder 5" descr="Screen Shot 2014-10-30 at 7.29.55 PM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7742" y="1985761"/>
            <a:ext cx="2521581" cy="2608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169654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60734"/>
            <a:ext cx="5943600" cy="857250"/>
          </a:xfrm>
        </p:spPr>
        <p:txBody>
          <a:bodyPr/>
          <a:lstStyle/>
          <a:p>
            <a:r>
              <a:rPr lang="en-US" sz="3300" dirty="0"/>
              <a:t>Cancer Patient Cards</a:t>
            </a:r>
          </a:p>
        </p:txBody>
      </p:sp>
      <p:pic>
        <p:nvPicPr>
          <p:cNvPr id="4" name="Picture 3" descr="Screen Shot 2014-10-30 at 7.02.1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7744" y="1017986"/>
            <a:ext cx="4076700" cy="3533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1" y="1643019"/>
            <a:ext cx="1394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Chromosome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88049" y="1875234"/>
            <a:ext cx="1255253" cy="35361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46572" y="2052043"/>
            <a:ext cx="1394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/>
              <a:t>Gene affected</a:t>
            </a:r>
            <a:endParaRPr lang="en-US" sz="15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97595" y="2202086"/>
            <a:ext cx="331307" cy="2676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143503" y="1793061"/>
            <a:ext cx="1828799" cy="4090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64143" y="1085850"/>
            <a:ext cx="119010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/>
              <a:t>Tumor suppressor or Oncogene</a:t>
            </a:r>
            <a:endParaRPr lang="en-US" sz="15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387466" y="2228852"/>
            <a:ext cx="356234" cy="55409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743700" y="2024383"/>
            <a:ext cx="1310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Cell survival, fate, or genome maintenance </a:t>
            </a:r>
          </a:p>
        </p:txBody>
      </p:sp>
    </p:spTree>
    <p:extLst>
      <p:ext uri="{BB962C8B-B14F-4D97-AF65-F5344CB8AC3E}">
        <p14:creationId xmlns:p14="http://schemas.microsoft.com/office/powerpoint/2010/main" val="143358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97" y="1801211"/>
            <a:ext cx="5943600" cy="857250"/>
          </a:xfrm>
        </p:spPr>
        <p:txBody>
          <a:bodyPr/>
          <a:lstStyle/>
          <a:p>
            <a:r>
              <a:rPr lang="en-US" sz="3300" b="0" dirty="0"/>
              <a:t>Compare your cards based on </a:t>
            </a:r>
            <a:r>
              <a:rPr lang="en-US" sz="3300" dirty="0"/>
              <a:t>tissue types </a:t>
            </a:r>
            <a:r>
              <a:rPr lang="en-US" sz="3300" b="0" dirty="0"/>
              <a:t>for 3 minutes and write down any patterns that you see. </a:t>
            </a:r>
            <a:endParaRPr lang="en-US" sz="3300" b="0" dirty="0" smtClean="0"/>
          </a:p>
          <a:p>
            <a:endParaRPr lang="en-US" sz="3300" b="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761094" y="427096"/>
            <a:ext cx="747380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61225" tIns="30613" rIns="61225" bIns="30613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i="0" kern="1200" spc="56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01600">
                    <a:schemeClr val="bg1">
                      <a:alpha val="50000"/>
                    </a:schemeClr>
                  </a:glow>
                </a:effectLst>
                <a:latin typeface="Helvetica"/>
                <a:ea typeface="ＭＳ Ｐゴシック" charset="0"/>
                <a:cs typeface="Helvetica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Lucida Sans" charset="0"/>
                <a:ea typeface="ＭＳ Ｐゴシック" charset="0"/>
              </a:defRPr>
            </a:lvl5pPr>
            <a:lvl6pPr marL="408167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816334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224501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632668" algn="ctr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r>
              <a:rPr lang="en-US" sz="3300" dirty="0"/>
              <a:t>In your </a:t>
            </a:r>
            <a:r>
              <a:rPr lang="en-US" sz="3300" dirty="0" smtClean="0"/>
              <a:t>cancer/tissue </a:t>
            </a:r>
            <a:r>
              <a:rPr lang="en-US" sz="3300" dirty="0"/>
              <a:t>t</a:t>
            </a:r>
            <a:r>
              <a:rPr lang="en-US" sz="3300" dirty="0" smtClean="0"/>
              <a:t>ype groups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158940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1389" y="1607743"/>
            <a:ext cx="5943600" cy="857250"/>
          </a:xfrm>
        </p:spPr>
        <p:txBody>
          <a:bodyPr/>
          <a:lstStyle/>
          <a:p>
            <a:r>
              <a:rPr lang="en-US" sz="3300" b="0" dirty="0"/>
              <a:t>What patterns do you see?</a:t>
            </a:r>
            <a:br>
              <a:rPr lang="en-US" sz="3300" b="0" dirty="0"/>
            </a:br>
            <a:r>
              <a:rPr lang="en-US" sz="3300" b="0" dirty="0"/>
              <a:t/>
            </a:r>
            <a:br>
              <a:rPr lang="en-US" sz="3300" b="0" dirty="0"/>
            </a:br>
            <a:r>
              <a:rPr lang="en-US" sz="3300" b="0" dirty="0"/>
              <a:t>What questions do you have about these </a:t>
            </a:r>
            <a:r>
              <a:rPr lang="en-US" sz="3300" b="0" dirty="0" smtClean="0"/>
              <a:t>data?</a:t>
            </a:r>
          </a:p>
          <a:p>
            <a:endParaRPr lang="en-US" sz="3300" b="0" dirty="0" smtClean="0"/>
          </a:p>
          <a:p>
            <a:r>
              <a:rPr lang="en-US" sz="3300" b="0" dirty="0" smtClean="0"/>
              <a:t>Be </a:t>
            </a:r>
            <a:r>
              <a:rPr lang="en-US" sz="3300" b="0" dirty="0"/>
              <a:t>prepared to </a:t>
            </a:r>
            <a:r>
              <a:rPr lang="en-US" sz="3300" b="0" dirty="0" smtClean="0"/>
              <a:t>share! </a:t>
            </a:r>
            <a:r>
              <a:rPr lang="en-US" sz="3300" b="0" dirty="0"/>
              <a:t/>
            </a:r>
            <a:br>
              <a:rPr lang="en-US" sz="3300" b="0" dirty="0"/>
            </a:br>
            <a:r>
              <a:rPr lang="en-US" sz="3300" dirty="0"/>
              <a:t/>
            </a:r>
            <a:br>
              <a:rPr lang="en-US" sz="3300" dirty="0"/>
            </a:br>
            <a:endParaRPr lang="en-US" sz="3300" dirty="0"/>
          </a:p>
        </p:txBody>
      </p:sp>
      <p:sp>
        <p:nvSpPr>
          <p:cNvPr id="3" name="Rectangle 2"/>
          <p:cNvSpPr txBox="1"/>
          <p:nvPr/>
        </p:nvSpPr>
        <p:spPr>
          <a:xfrm>
            <a:off x="1761389" y="331304"/>
            <a:ext cx="5748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300" b="1" spc="56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01600">
                    <a:schemeClr val="bg1">
                      <a:alpha val="50000"/>
                    </a:schemeClr>
                  </a:glow>
                </a:effectLst>
                <a:latin typeface="Helvetica"/>
                <a:cs typeface="Helvetica"/>
              </a:rPr>
              <a:t>Pair up with the other tissue type at your table</a:t>
            </a:r>
          </a:p>
        </p:txBody>
      </p:sp>
    </p:spTree>
    <p:extLst>
      <p:ext uri="{BB962C8B-B14F-4D97-AF65-F5344CB8AC3E}">
        <p14:creationId xmlns:p14="http://schemas.microsoft.com/office/powerpoint/2010/main" val="211691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0" y="1257300"/>
            <a:ext cx="5943600" cy="857250"/>
          </a:xfrm>
        </p:spPr>
        <p:txBody>
          <a:bodyPr/>
          <a:lstStyle/>
          <a:p>
            <a:r>
              <a:rPr lang="en-US" sz="3300" b="0" dirty="0"/>
              <a:t>Compare your cards by </a:t>
            </a:r>
            <a:r>
              <a:rPr lang="en-US" sz="3300" dirty="0"/>
              <a:t>Patient Number </a:t>
            </a:r>
            <a:br>
              <a:rPr lang="en-US" sz="3300" dirty="0"/>
            </a:br>
            <a:r>
              <a:rPr lang="en-US" sz="3300" b="0" dirty="0"/>
              <a:t>for 3 minutes and write down any new patterns that you see. Be prepared to share. </a:t>
            </a:r>
            <a:br>
              <a:rPr lang="en-US" sz="3300" b="0" dirty="0"/>
            </a:br>
            <a:r>
              <a:rPr lang="en-US" sz="3300" dirty="0"/>
              <a:t/>
            </a:r>
            <a:br>
              <a:rPr lang="en-US" sz="3300" dirty="0"/>
            </a:b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126800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 Discovery Activities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1316" y="978430"/>
            <a:ext cx="5241368" cy="365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68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17206</TotalTime>
  <Words>189</Words>
  <Application>Microsoft Office PowerPoint</Application>
  <PresentationFormat>On-screen Show (16:9)</PresentationFormat>
  <Paragraphs>36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Using Real Data to Engage Students in the Science Process</vt:lpstr>
      <vt:lpstr>PowerPoint Presentation</vt:lpstr>
      <vt:lpstr>PowerPoint Presentation</vt:lpstr>
      <vt:lpstr>With your student hats on….</vt:lpstr>
      <vt:lpstr>Cancer Patient Cards</vt:lpstr>
      <vt:lpstr>Compare your cards based on tissue types for 3 minutes and write down any patterns that you see.  </vt:lpstr>
      <vt:lpstr>What patterns do you see?  What questions do you have about these data?  Be prepared to share!   </vt:lpstr>
      <vt:lpstr>Compare your cards by Patient Number  for 3 minutes and write down any new patterns that you see. Be prepared to share.   </vt:lpstr>
      <vt:lpstr>Cancer Discovery Activities</vt:lpstr>
      <vt:lpstr>www.scienceintheclassroom.org 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Cancer with Genomics</dc:title>
  <dc:creator>clementse</dc:creator>
  <cp:lastModifiedBy>brickenj</cp:lastModifiedBy>
  <cp:revision>882</cp:revision>
  <dcterms:created xsi:type="dcterms:W3CDTF">2013-07-31T17:08:25Z</dcterms:created>
  <dcterms:modified xsi:type="dcterms:W3CDTF">2017-03-06T14:36:48Z</dcterms:modified>
</cp:coreProperties>
</file>